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8" r:id="rId1"/>
  </p:sldMasterIdLst>
  <p:notesMasterIdLst>
    <p:notesMasterId r:id="rId18"/>
  </p:notesMasterIdLst>
  <p:sldIdLst>
    <p:sldId id="256" r:id="rId2"/>
    <p:sldId id="259" r:id="rId3"/>
    <p:sldId id="261" r:id="rId4"/>
    <p:sldId id="274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/>
    <p:restoredTop sz="85991"/>
  </p:normalViewPr>
  <p:slideViewPr>
    <p:cSldViewPr snapToGrid="0" snapToObjects="1">
      <p:cViewPr varScale="1">
        <p:scale>
          <a:sx n="87" d="100"/>
          <a:sy n="87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AB4D8-9ACE-4A4D-9FF4-EE0F62AC0B39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9651-AD55-1044-836F-DBE526BA4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there is a difference between the center of the </a:t>
            </a:r>
            <a:r>
              <a:rPr lang="en-US" dirty="0" err="1"/>
              <a:t>AprilTag</a:t>
            </a:r>
            <a:r>
              <a:rPr lang="en-US" dirty="0"/>
              <a:t> and that of camera, the data should be proportional. Since I was moving around the robot while acquiring the data, the more the varies, the more the coordinates has collected.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9651-AD55-1044-836F-DBE526BA4C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if there is a difference between the center of the </a:t>
            </a:r>
            <a:r>
              <a:rPr lang="en-US" dirty="0" err="1"/>
              <a:t>AprilTag</a:t>
            </a:r>
            <a:r>
              <a:rPr lang="en-US" dirty="0"/>
              <a:t> and that of camera, the data should be proportional. Since I was moving around the robot while acquiring the data, the more the varies, the more the coordinates has collected.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9651-AD55-1044-836F-DBE526BA4C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1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9651-AD55-1044-836F-DBE526BA4C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3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distance above turned out to be out of the error bound, we will take a look how different are they.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9651-AD55-1044-836F-DBE526BA4C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based on the previous histogram.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9651-AD55-1044-836F-DBE526BA4C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0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6391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1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1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332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2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24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6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00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407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000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realsense.com/tracking-camera-t265?utm_source=fb-p&amp;utm_medium=image&amp;utm_campaign=RS_19Q1" TargetMode="External"/><Relationship Id="rId2" Type="http://schemas.openxmlformats.org/officeDocument/2006/relationships/hyperlink" Target="https://berndpfrommer.github.io/tagslam_web/making_tag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8108-707B-0D4F-B3A3-A0F129E9F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284200"/>
          </a:xfrm>
          <a:solidFill>
            <a:schemeClr val="bg2">
              <a:alpha val="45000"/>
            </a:schemeClr>
          </a:solidFill>
        </p:spPr>
        <p:txBody>
          <a:bodyPr/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Performances of </a:t>
            </a:r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AprilTag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and Intel </a:t>
            </a:r>
            <a:r>
              <a:rPr lang="en-US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Realsense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Tracking Camera T265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0EF3D-174A-5D47-AEC9-134D6B9E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4072654"/>
            <a:ext cx="8361229" cy="1086237"/>
          </a:xfrm>
          <a:solidFill>
            <a:schemeClr val="bg2">
              <a:alpha val="45000"/>
            </a:schemeClr>
          </a:solidFill>
        </p:spPr>
        <p:txBody>
          <a:bodyPr/>
          <a:lstStyle/>
          <a:p>
            <a:r>
              <a:rPr lang="en-US" dirty="0"/>
              <a:t>Group: return True</a:t>
            </a:r>
          </a:p>
          <a:p>
            <a:r>
              <a:rPr lang="en-US" dirty="0" err="1"/>
              <a:t>Jiwon</a:t>
            </a:r>
            <a:r>
              <a:rPr lang="en-US" dirty="0"/>
              <a:t> Choi (</a:t>
            </a:r>
            <a:r>
              <a:rPr lang="en-US" dirty="0" err="1"/>
              <a:t>jiwoncho@buffalo.edu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939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15550" cy="1485900"/>
          </a:xfrm>
        </p:spPr>
        <p:txBody>
          <a:bodyPr/>
          <a:lstStyle/>
          <a:p>
            <a:r>
              <a:rPr lang="en-US" dirty="0"/>
              <a:t>Variance of Positions: Straight Movements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495C7-CCAA-7745-AEAE-DA7B5BBE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27" y="1985960"/>
            <a:ext cx="5124973" cy="3686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84E5D-D7E7-5142-A645-9CF78A44A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573" y="1985960"/>
            <a:ext cx="5124973" cy="36861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A7F6F-ACE3-5A43-AC07-E189DAA1C85B}"/>
              </a:ext>
            </a:extLst>
          </p:cNvPr>
          <p:cNvSpPr txBox="1"/>
          <p:nvPr/>
        </p:nvSpPr>
        <p:spPr>
          <a:xfrm>
            <a:off x="971027" y="5857875"/>
            <a:ext cx="10650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should be proportional regardless of the offset.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more the varies, the more the coordinates/positions has collected.</a:t>
            </a:r>
          </a:p>
        </p:txBody>
      </p:sp>
    </p:spTree>
    <p:extLst>
      <p:ext uri="{BB962C8B-B14F-4D97-AF65-F5344CB8AC3E}">
        <p14:creationId xmlns:p14="http://schemas.microsoft.com/office/powerpoint/2010/main" val="27425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946" cy="1485900"/>
          </a:xfrm>
        </p:spPr>
        <p:txBody>
          <a:bodyPr/>
          <a:lstStyle/>
          <a:p>
            <a:r>
              <a:rPr lang="en-US" dirty="0"/>
              <a:t>Variance of Positions: Random Movements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A7F6F-ACE3-5A43-AC07-E189DAA1C85B}"/>
              </a:ext>
            </a:extLst>
          </p:cNvPr>
          <p:cNvSpPr txBox="1"/>
          <p:nvPr/>
        </p:nvSpPr>
        <p:spPr>
          <a:xfrm>
            <a:off x="971027" y="5857875"/>
            <a:ext cx="10650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should be proportional regardless of the offset.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more the varies, the more the coordinates/positions has collected.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9EC27-335C-434A-840E-479121C0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27" y="1985960"/>
            <a:ext cx="5127532" cy="3686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DA4E4-79C8-824C-92DF-71BDB9EC2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32" y="1985960"/>
            <a:ext cx="5358452" cy="36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0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946" cy="1485900"/>
          </a:xfrm>
        </p:spPr>
        <p:txBody>
          <a:bodyPr/>
          <a:lstStyle/>
          <a:p>
            <a:r>
              <a:rPr lang="en-US" dirty="0"/>
              <a:t>Euclidean Distance: % within Error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A7F6F-ACE3-5A43-AC07-E189DAA1C85B}"/>
                  </a:ext>
                </a:extLst>
              </p:cNvPr>
              <p:cNvSpPr txBox="1"/>
              <p:nvPr/>
            </p:nvSpPr>
            <p:spPr>
              <a:xfrm>
                <a:off x="971027" y="5614984"/>
                <a:ext cx="106505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the Euclidean distance is within 12.5674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0.5cm, it means that the data that we get from both Tag and camera have discrepancies in between.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A7F6F-ACE3-5A43-AC07-E189DAA1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27" y="5614984"/>
                <a:ext cx="10650519" cy="830997"/>
              </a:xfrm>
              <a:prstGeom prst="rect">
                <a:avLst/>
              </a:prstGeom>
              <a:blipFill>
                <a:blip r:embed="rId3"/>
                <a:stretch>
                  <a:fillRect l="-595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826153-3778-854A-BB03-093511147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79" y="1428750"/>
            <a:ext cx="6627813" cy="41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51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50518" cy="1485900"/>
          </a:xfrm>
        </p:spPr>
        <p:txBody>
          <a:bodyPr/>
          <a:lstStyle/>
          <a:p>
            <a:r>
              <a:rPr lang="en-US" dirty="0"/>
              <a:t>Euclidean Distance: Histogram per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A7F6F-ACE3-5A43-AC07-E189DAA1C85B}"/>
                  </a:ext>
                </a:extLst>
              </p:cNvPr>
              <p:cNvSpPr txBox="1"/>
              <p:nvPr/>
            </p:nvSpPr>
            <p:spPr>
              <a:xfrm>
                <a:off x="907309" y="1657349"/>
                <a:ext cx="3213039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the Euclidean distance (</a:t>
                </a:r>
                <a:r>
                  <a:rPr lang="en-US" sz="2000"/>
                  <a:t>between Tag </a:t>
                </a:r>
                <a:r>
                  <a:rPr lang="en-US" sz="2000" dirty="0"/>
                  <a:t>&amp; camera) is within 12.5674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/>
                  <a:t> 0.5cm, it means that the data that we get from both Tag and camera have same performance.</a:t>
                </a:r>
                <a:br>
                  <a:rPr lang="en-US" sz="2000" dirty="0"/>
                </a:b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Since the distance turned out to be out of the error bound, and this indicates that there is a discrepancy in between: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dirty="0"/>
                  <a:t>*Error bound: </a:t>
                </a:r>
              </a:p>
              <a:p>
                <a:r>
                  <a:rPr lang="en-US" dirty="0"/>
                  <a:t>		12.5674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0.5cm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A7F6F-ACE3-5A43-AC07-E189DAA1C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09" y="1657349"/>
                <a:ext cx="3213039" cy="4955203"/>
              </a:xfrm>
              <a:prstGeom prst="rect">
                <a:avLst/>
              </a:prstGeom>
              <a:blipFill>
                <a:blip r:embed="rId3"/>
                <a:stretch>
                  <a:fillRect l="-1181" t="-510" r="-3150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ED2999-7552-1F4B-A2D4-4943B2714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634" y="1657350"/>
            <a:ext cx="3518454" cy="2514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469A0C-BDA9-E94B-95E2-22F614E63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374" y="1657349"/>
            <a:ext cx="3518454" cy="2514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88850-290C-C64E-AD1A-910ADF8C3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346" y="4286247"/>
            <a:ext cx="3586562" cy="2514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DDDEC-033A-3C41-AEF6-A717EFBFB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374" y="4286247"/>
            <a:ext cx="3586562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49946" cy="1485900"/>
          </a:xfrm>
        </p:spPr>
        <p:txBody>
          <a:bodyPr/>
          <a:lstStyle/>
          <a:p>
            <a:r>
              <a:rPr lang="en-US" dirty="0"/>
              <a:t>Euclidean Distance: Variance per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A7F6F-ACE3-5A43-AC07-E189DAA1C85B}"/>
              </a:ext>
            </a:extLst>
          </p:cNvPr>
          <p:cNvSpPr txBox="1"/>
          <p:nvPr/>
        </p:nvSpPr>
        <p:spPr>
          <a:xfrm>
            <a:off x="971027" y="5886450"/>
            <a:ext cx="10650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more the variance, the more the discrepancy exists between the position of </a:t>
            </a:r>
            <a:r>
              <a:rPr lang="en-US" sz="2400" dirty="0" err="1"/>
              <a:t>AprilTag</a:t>
            </a:r>
            <a:r>
              <a:rPr lang="en-US" sz="2400" dirty="0"/>
              <a:t> and the camera.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EE80E-9DD8-9941-90D4-01DAB2F5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607" y="1443038"/>
            <a:ext cx="6736786" cy="44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1A60-7665-BE49-BE92-77018B6D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DB6A-9B7C-8B49-A17F-7A4150462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Analyze the orientations.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Publish message to avoid getting lost.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Enable fisheye recordings on the tracking camera.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Record the </a:t>
            </a:r>
            <a:r>
              <a:rPr lang="en-US" sz="2600" dirty="0" err="1"/>
              <a:t>Rviz</a:t>
            </a:r>
            <a:r>
              <a:rPr lang="en-US" sz="2600" dirty="0"/>
              <a:t> screen as well when gathering the datasets.</a:t>
            </a:r>
          </a:p>
        </p:txBody>
      </p:sp>
    </p:spTree>
    <p:extLst>
      <p:ext uri="{BB962C8B-B14F-4D97-AF65-F5344CB8AC3E}">
        <p14:creationId xmlns:p14="http://schemas.microsoft.com/office/powerpoint/2010/main" val="341067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6BE2-8F0C-0F49-AF7B-CF51575E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FCC83-87EB-924A-B329-3B29BB46A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of the </a:t>
            </a:r>
            <a:r>
              <a:rPr lang="en-US" dirty="0" err="1"/>
              <a:t>AprilTag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https://berndpfrommer.github.io/tagslam_web/making_tags/</a:t>
            </a:r>
            <a:endParaRPr lang="en-US" dirty="0"/>
          </a:p>
          <a:p>
            <a:r>
              <a:rPr lang="en-US" dirty="0"/>
              <a:t>Image of the Intel </a:t>
            </a:r>
            <a:r>
              <a:rPr lang="en-US" dirty="0" err="1"/>
              <a:t>Realsense</a:t>
            </a:r>
            <a:r>
              <a:rPr lang="en-US" dirty="0"/>
              <a:t> Tracking Camera T265: </a:t>
            </a:r>
            <a:r>
              <a:rPr lang="en-US" dirty="0">
                <a:hlinkClick r:id="rId3"/>
              </a:rPr>
              <a:t>https://www.intelrealsense.com/tracking-camera-t265?utm_source=fb-p&amp;utm_medium=image&amp;utm_campaign=RS_19Q1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2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EAD3-4726-DF4C-8B3D-ACED529F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1558636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ED816EA-588C-B24C-B2D9-23509B9B9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2509" y="2244436"/>
            <a:ext cx="4671289" cy="440574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AprilTags</a:t>
            </a:r>
            <a:r>
              <a:rPr lang="en-US" sz="2200" dirty="0"/>
              <a:t> are time-consuming.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Trying to improve the system with the Intel Tracking Camera T265.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it turns out to be better, then we will be using the camera.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will be attached to the four-wheeled robot, and will be analyzed based on the positions that they get.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A1D93FD4-836A-9343-B84E-01F956CB5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96" t="6288" r="5466" b="7337"/>
          <a:stretch/>
        </p:blipFill>
        <p:spPr>
          <a:xfrm>
            <a:off x="7528956" y="602674"/>
            <a:ext cx="2980706" cy="293617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C0B3A-4D3C-704E-909A-B57735FCA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257" y="3895107"/>
            <a:ext cx="4279900" cy="285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B208ED-FEDE-314F-B115-6B211F91A061}"/>
              </a:ext>
            </a:extLst>
          </p:cNvPr>
          <p:cNvSpPr txBox="1"/>
          <p:nvPr/>
        </p:nvSpPr>
        <p:spPr>
          <a:xfrm>
            <a:off x="7528956" y="3538848"/>
            <a:ext cx="2980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1: </a:t>
            </a:r>
            <a:r>
              <a:rPr lang="en-US" dirty="0" err="1"/>
              <a:t>AprilTag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1A02A-3EAB-624D-8DF8-07BD553C8FD9}"/>
              </a:ext>
            </a:extLst>
          </p:cNvPr>
          <p:cNvSpPr txBox="1"/>
          <p:nvPr/>
        </p:nvSpPr>
        <p:spPr>
          <a:xfrm>
            <a:off x="6833052" y="6165065"/>
            <a:ext cx="458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2: Intel </a:t>
            </a:r>
            <a:r>
              <a:rPr lang="en-US" dirty="0" err="1"/>
              <a:t>Realsense</a:t>
            </a:r>
            <a:r>
              <a:rPr lang="en-US" dirty="0"/>
              <a:t> Tracking Camera T265</a:t>
            </a:r>
          </a:p>
        </p:txBody>
      </p:sp>
    </p:spTree>
    <p:extLst>
      <p:ext uri="{BB962C8B-B14F-4D97-AF65-F5344CB8AC3E}">
        <p14:creationId xmlns:p14="http://schemas.microsoft.com/office/powerpoint/2010/main" val="340989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EAD3-4726-DF4C-8B3D-ACED529F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1558636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ED816EA-588C-B24C-B2D9-23509B9B9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2509" y="2244436"/>
            <a:ext cx="4671289" cy="4512624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Visualization of the data acquired.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Data is acquired thru transform from the initial position frame to the: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sz="2000" dirty="0" err="1"/>
              <a:t>AprilTag</a:t>
            </a:r>
            <a:endParaRPr lang="en-US" sz="2000" dirty="0"/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n-US" sz="2000" dirty="0"/>
              <a:t>Current Position of the Camera</a:t>
            </a:r>
            <a:endParaRPr lang="en-US" sz="2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Comparison of the datasets that have an offset distance between the center of the </a:t>
            </a:r>
            <a:r>
              <a:rPr lang="en-US" sz="2200" dirty="0" err="1"/>
              <a:t>AprilTag</a:t>
            </a:r>
            <a:r>
              <a:rPr lang="en-US" sz="2200" dirty="0"/>
              <a:t> and the camera.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1A02A-3EAB-624D-8DF8-07BD553C8FD9}"/>
              </a:ext>
            </a:extLst>
          </p:cNvPr>
          <p:cNvSpPr txBox="1"/>
          <p:nvPr/>
        </p:nvSpPr>
        <p:spPr>
          <a:xfrm>
            <a:off x="5965371" y="5278581"/>
            <a:ext cx="5807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3: Different center positions of the </a:t>
            </a:r>
            <a:r>
              <a:rPr lang="en-US" dirty="0" err="1"/>
              <a:t>AprilTag</a:t>
            </a:r>
            <a:r>
              <a:rPr lang="en-US" dirty="0"/>
              <a:t> and the camera. The offset is approximately 12.5674 cm.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95BC44-BF54-C348-A7FB-4F14FA7E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2" y="685800"/>
            <a:ext cx="5807638" cy="45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B336-DBDB-D643-87E5-429891BA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22FB4C-315D-C342-9465-7200CD624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599" y="1816012"/>
            <a:ext cx="6715125" cy="479910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FB97EA-6994-9549-B813-AED9670F3E0C}"/>
              </a:ext>
            </a:extLst>
          </p:cNvPr>
          <p:cNvSpPr txBox="1">
            <a:spLocks/>
          </p:cNvSpPr>
          <p:nvPr/>
        </p:nvSpPr>
        <p:spPr>
          <a:xfrm>
            <a:off x="8086724" y="1816012"/>
            <a:ext cx="3771901" cy="479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dirty="0"/>
              <a:t>Connect existing system with the camera TF.</a:t>
            </a: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</a:pPr>
            <a:r>
              <a:rPr lang="en-US" dirty="0"/>
              <a:t>/</a:t>
            </a:r>
            <a:r>
              <a:rPr lang="en-US" dirty="0" err="1"/>
              <a:t>camera_odom_frame</a:t>
            </a:r>
            <a:r>
              <a:rPr lang="en-US" dirty="0"/>
              <a:t> getting the </a:t>
            </a:r>
            <a:r>
              <a:rPr lang="en-US" dirty="0" err="1"/>
              <a:t>AprilTag</a:t>
            </a:r>
            <a:r>
              <a:rPr lang="en-US" dirty="0"/>
              <a:t> position only once at the start</a:t>
            </a:r>
          </a:p>
          <a:p>
            <a:pPr marL="457200" indent="-457200">
              <a:lnSpc>
                <a:spcPct val="150000"/>
              </a:lnSpc>
              <a:buFont typeface="Franklin Gothic Book" panose="020B0503020102020204" pitchFamily="34" charset="0"/>
              <a:buAutoNum type="arabicPeriod"/>
            </a:pPr>
            <a:r>
              <a:rPr lang="en-US" dirty="0"/>
              <a:t>TF Listener from /</a:t>
            </a:r>
            <a:r>
              <a:rPr lang="en-US" dirty="0" err="1"/>
              <a:t>camera_odom_frame</a:t>
            </a:r>
            <a:r>
              <a:rPr lang="en-US" dirty="0"/>
              <a:t> to the </a:t>
            </a:r>
            <a:r>
              <a:rPr lang="en-US" dirty="0" err="1"/>
              <a:t>AprilTag</a:t>
            </a:r>
            <a:r>
              <a:rPr lang="en-US" dirty="0"/>
              <a:t> and /</a:t>
            </a:r>
            <a:r>
              <a:rPr lang="en-US" dirty="0" err="1"/>
              <a:t>camera_pose_frame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2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9A06-AFC6-8243-BADE-2D98987E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Data Collected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2328-5530-3043-8804-B0E9B445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4340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Smooth Terrain, with Straight Robot Movement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Rugged Terrain, with Straight Robot Movement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Smooth Terrain, with Random Robot Movement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Rugged Terrain, with Random Robot Movement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*Note: The position between the </a:t>
            </a:r>
            <a:r>
              <a:rPr lang="en-US" sz="1800" dirty="0" err="1"/>
              <a:t>AprilTag</a:t>
            </a:r>
            <a:r>
              <a:rPr lang="en-US" sz="1800" dirty="0"/>
              <a:t> and the camera has an offset of approximate 12 cm.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*Note2: In movement, the linear velocity  = 0.09 and the angular velocity = 0.5</a:t>
            </a:r>
          </a:p>
        </p:txBody>
      </p:sp>
    </p:spTree>
    <p:extLst>
      <p:ext uri="{BB962C8B-B14F-4D97-AF65-F5344CB8AC3E}">
        <p14:creationId xmlns:p14="http://schemas.microsoft.com/office/powerpoint/2010/main" val="391129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Smooth Straight Raw Trajectory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C36BA0-6B3F-844D-B86D-152350B86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285999"/>
            <a:ext cx="4292601" cy="429260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D6AAB6-8972-E643-A605-BC3E15E643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199" y="2285999"/>
            <a:ext cx="5578477" cy="35861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45E803-BBCC-504A-B9DC-ED541FD2C76E}"/>
              </a:ext>
            </a:extLst>
          </p:cNvPr>
          <p:cNvSpPr txBox="1"/>
          <p:nvPr/>
        </p:nvSpPr>
        <p:spPr>
          <a:xfrm>
            <a:off x="4771573" y="6055380"/>
            <a:ext cx="8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227525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Rugged Straight Raw Trajectory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D0BE6D1-B378-0F49-8D6A-86287D35C5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599" y="2285998"/>
            <a:ext cx="4292601" cy="4292601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3AF6534-42B8-584B-A2B8-AC317C0BF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5999" y="2285998"/>
            <a:ext cx="5600703" cy="360045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E09BAC-1043-7E41-A4DE-DCC2032692EC}"/>
              </a:ext>
            </a:extLst>
          </p:cNvPr>
          <p:cNvSpPr txBox="1"/>
          <p:nvPr/>
        </p:nvSpPr>
        <p:spPr>
          <a:xfrm>
            <a:off x="4771573" y="6055380"/>
            <a:ext cx="8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277148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Smooth Random Raw Trajectory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844075F-55B5-8B4D-BE75-C7849E90C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599" y="2171699"/>
            <a:ext cx="4386263" cy="43862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DAAD86-63C5-E440-B4FC-CC9F9C49B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71699"/>
            <a:ext cx="5622928" cy="361473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C22290-1A4C-6048-94E6-EF8F8F16CAFD}"/>
              </a:ext>
            </a:extLst>
          </p:cNvPr>
          <p:cNvSpPr txBox="1"/>
          <p:nvPr/>
        </p:nvSpPr>
        <p:spPr>
          <a:xfrm>
            <a:off x="4771573" y="6055380"/>
            <a:ext cx="8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128035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A660-D431-524B-8892-5C45D87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Rugged Random Raw Trajectory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772FAD-F3E5-E943-8376-BF84A5D2B6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599" y="2171699"/>
            <a:ext cx="4406901" cy="4406901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CA273C-2D36-B14E-B551-B3ADF275D5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5999" y="2171698"/>
            <a:ext cx="5600701" cy="360045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75561B-A339-7A4E-9817-9D20EFA97696}"/>
              </a:ext>
            </a:extLst>
          </p:cNvPr>
          <p:cNvSpPr txBox="1"/>
          <p:nvPr/>
        </p:nvSpPr>
        <p:spPr>
          <a:xfrm>
            <a:off x="4771573" y="6055380"/>
            <a:ext cx="8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x20</a:t>
            </a:r>
          </a:p>
        </p:txBody>
      </p:sp>
    </p:spTree>
    <p:extLst>
      <p:ext uri="{BB962C8B-B14F-4D97-AF65-F5344CB8AC3E}">
        <p14:creationId xmlns:p14="http://schemas.microsoft.com/office/powerpoint/2010/main" val="27502544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{2D3F72B8-A187-C841-853D-ECDE464D5E91}tf10001072</Template>
  <TotalTime>319</TotalTime>
  <Words>709</Words>
  <Application>Microsoft Macintosh PowerPoint</Application>
  <PresentationFormat>Widescreen</PresentationFormat>
  <Paragraphs>71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Franklin Gothic Book</vt:lpstr>
      <vt:lpstr>Crop</vt:lpstr>
      <vt:lpstr>Performances of AprilTag and Intel Realsense Tracking Camera T265</vt:lpstr>
      <vt:lpstr>Motivation</vt:lpstr>
      <vt:lpstr>Challenges</vt:lpstr>
      <vt:lpstr>System Overview</vt:lpstr>
      <vt:lpstr>Analysis: Data Collected</vt:lpstr>
      <vt:lpstr>1. Smooth Straight Raw Trajectory</vt:lpstr>
      <vt:lpstr>2. Rugged Straight Raw Trajectory</vt:lpstr>
      <vt:lpstr>3. Smooth Random Raw Trajectory</vt:lpstr>
      <vt:lpstr>4. Rugged Random Raw Trajectory</vt:lpstr>
      <vt:lpstr>Variance of Positions: Straight Movements</vt:lpstr>
      <vt:lpstr>Variance of Positions: Random Movements</vt:lpstr>
      <vt:lpstr>Euclidean Distance: % within Error bound</vt:lpstr>
      <vt:lpstr>Euclidean Distance: Histogram per Dataset</vt:lpstr>
      <vt:lpstr>Euclidean Distance: Variance per Dataset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121</cp:revision>
  <dcterms:created xsi:type="dcterms:W3CDTF">2019-12-05T15:00:40Z</dcterms:created>
  <dcterms:modified xsi:type="dcterms:W3CDTF">2019-12-07T00:08:01Z</dcterms:modified>
</cp:coreProperties>
</file>